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77" r:id="rId3"/>
    <p:sldId id="257" r:id="rId4"/>
    <p:sldId id="276" r:id="rId5"/>
    <p:sldId id="262" r:id="rId6"/>
    <p:sldId id="278" r:id="rId7"/>
    <p:sldId id="263" r:id="rId8"/>
    <p:sldId id="265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Medium" panose="00000600000000000000" pitchFamily="2" charset="0"/>
      <p:regular r:id="rId15"/>
      <p:bold r:id="rId16"/>
      <p:italic r:id="rId17"/>
      <p:boldItalic r:id="rId18"/>
    </p:embeddedFont>
    <p:embeddedFont>
      <p:font typeface="Montserrat SemiBold" panose="000007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B5AC"/>
    <a:srgbClr val="410A1E"/>
    <a:srgbClr val="42091C"/>
    <a:srgbClr val="626161"/>
    <a:srgbClr val="410A1D"/>
    <a:srgbClr val="1E2E40"/>
    <a:srgbClr val="450619"/>
    <a:srgbClr val="381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6270079c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6270079c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6e4f246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6e4f246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95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e4f246a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e4f246a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6e4f246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6e4f246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309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6e4f246a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6e4f246a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6e4f246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6e4f246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091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6e4f246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6e4f246a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6e4f246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6e4f246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8" name="Google Shape;58;p8"/>
          <p:cNvCxnSpPr/>
          <p:nvPr/>
        </p:nvCxnSpPr>
        <p:spPr>
          <a:xfrm rot="10800000" flipH="1">
            <a:off x="-78100" y="-1041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" name="Google Shape;59;p8"/>
          <p:cNvCxnSpPr/>
          <p:nvPr/>
        </p:nvCxnSpPr>
        <p:spPr>
          <a:xfrm rot="10800000" flipH="1">
            <a:off x="8206025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0" name="Google Shape;60;p8"/>
          <p:cNvCxnSpPr/>
          <p:nvPr/>
        </p:nvCxnSpPr>
        <p:spPr>
          <a:xfrm rot="-5400000" flipH="1">
            <a:off x="-78100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 rot="-5400000" flipH="1">
            <a:off x="8268525" y="-208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0.sv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17/06/relationships/model3d" Target="../media/model3d1.glb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311708" y="1710437"/>
            <a:ext cx="8520600" cy="1086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 Breach</a:t>
            </a:r>
            <a:endParaRPr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dirty="0">
                <a:solidFill>
                  <a:schemeClr val="accent6"/>
                </a:solidFill>
              </a:rPr>
              <a:t>Жълта</a:t>
            </a:r>
            <a:r>
              <a:rPr lang="bg" dirty="0"/>
              <a:t> картина с котка</a:t>
            </a:r>
            <a:endParaRPr dirty="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855AA-F332-EED9-DD5C-8AA669B749D8}"/>
              </a:ext>
            </a:extLst>
          </p:cNvPr>
          <p:cNvGrpSpPr/>
          <p:nvPr/>
        </p:nvGrpSpPr>
        <p:grpSpPr>
          <a:xfrm>
            <a:off x="14066062" y="-1996789"/>
            <a:ext cx="3656410" cy="3554103"/>
            <a:chOff x="5123600" y="-738881"/>
            <a:chExt cx="4715302" cy="4774096"/>
          </a:xfrm>
          <a:blipFill>
            <a:blip r:embed="rId5"/>
            <a:stretch>
              <a:fillRect/>
            </a:stretch>
          </a:blip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266BEF-C1A4-2283-6FB6-7DDBD4584176}"/>
                </a:ext>
              </a:extLst>
            </p:cNvPr>
            <p:cNvSpPr/>
            <p:nvPr/>
          </p:nvSpPr>
          <p:spPr>
            <a:xfrm rot="2181112">
              <a:off x="6076937" y="-628041"/>
              <a:ext cx="1058779" cy="31264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713F00-D598-2AB5-4798-C47C0555585D}"/>
                </a:ext>
              </a:extLst>
            </p:cNvPr>
            <p:cNvSpPr/>
            <p:nvPr/>
          </p:nvSpPr>
          <p:spPr>
            <a:xfrm rot="2181112">
              <a:off x="7039892" y="-652210"/>
              <a:ext cx="1056249" cy="46767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3C9F76-8027-42DA-C72E-2F093A529247}"/>
                </a:ext>
              </a:extLst>
            </p:cNvPr>
            <p:cNvSpPr/>
            <p:nvPr/>
          </p:nvSpPr>
          <p:spPr>
            <a:xfrm rot="2181112">
              <a:off x="8051275" y="714411"/>
              <a:ext cx="1058779" cy="33208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8109A3-3C87-80E0-9547-EEF54E60319C}"/>
                </a:ext>
              </a:extLst>
            </p:cNvPr>
            <p:cNvSpPr/>
            <p:nvPr/>
          </p:nvSpPr>
          <p:spPr>
            <a:xfrm rot="2181112">
              <a:off x="8780123" y="2835177"/>
              <a:ext cx="1058779" cy="11951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58B333-E2BB-6CD1-0DEF-9CA23AD1B319}"/>
                </a:ext>
              </a:extLst>
            </p:cNvPr>
            <p:cNvSpPr/>
            <p:nvPr/>
          </p:nvSpPr>
          <p:spPr>
            <a:xfrm rot="2181112">
              <a:off x="5123600" y="-738881"/>
              <a:ext cx="1058779" cy="1917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Google Shape;98;p14">
            <a:extLst>
              <a:ext uri="{FF2B5EF4-FFF2-40B4-BE49-F238E27FC236}">
                <a16:creationId xmlns:a16="http://schemas.microsoft.com/office/drawing/2014/main" id="{B56AA9CC-936B-9491-46D0-ECAF81BC6DAB}"/>
              </a:ext>
            </a:extLst>
          </p:cNvPr>
          <p:cNvSpPr txBox="1">
            <a:spLocks/>
          </p:cNvSpPr>
          <p:nvPr/>
        </p:nvSpPr>
        <p:spPr>
          <a:xfrm>
            <a:off x="9289497" y="160130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bg-BG" sz="2820" dirty="0"/>
              <a:t>Ето какво представлява проектът ни:</a:t>
            </a:r>
          </a:p>
        </p:txBody>
      </p:sp>
      <p:sp>
        <p:nvSpPr>
          <p:cNvPr id="2" name="Google Shape;99;p14">
            <a:extLst>
              <a:ext uri="{FF2B5EF4-FFF2-40B4-BE49-F238E27FC236}">
                <a16:creationId xmlns:a16="http://schemas.microsoft.com/office/drawing/2014/main" id="{41B78446-D314-B195-D6DD-9EC2A7F8B81A}"/>
              </a:ext>
            </a:extLst>
          </p:cNvPr>
          <p:cNvSpPr txBox="1">
            <a:spLocks/>
          </p:cNvSpPr>
          <p:nvPr/>
        </p:nvSpPr>
        <p:spPr>
          <a:xfrm>
            <a:off x="9333740" y="2174007"/>
            <a:ext cx="8572541" cy="124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g-BG" dirty="0" err="1"/>
              <a:t>Аркадна</a:t>
            </a:r>
            <a:r>
              <a:rPr lang="bg-BG" dirty="0"/>
              <a:t> машина, със наша авторска игра</a:t>
            </a:r>
          </a:p>
          <a:p>
            <a:r>
              <a:rPr lang="bg-BG" dirty="0"/>
              <a:t>Учи играчът, по ненатраплив начин, на опасностите от компютърните вируси и осигурява почивка от дългия ден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BD1A3-4302-1CB9-A87B-3BBE189C8E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mtClean="0"/>
              <a:t>1</a:t>
            </a:fld>
            <a:endParaRPr lang="b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86643" y="2285400"/>
            <a:ext cx="27707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 dirty="0"/>
              <a:t>Нашият екип</a:t>
            </a:r>
            <a:endParaRPr sz="282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389610-3606-AE7E-B9AE-48440BE53CE1}"/>
              </a:ext>
            </a:extLst>
          </p:cNvPr>
          <p:cNvGrpSpPr/>
          <p:nvPr/>
        </p:nvGrpSpPr>
        <p:grpSpPr>
          <a:xfrm>
            <a:off x="14721518" y="-6259852"/>
            <a:ext cx="2868648" cy="3085338"/>
            <a:chOff x="5123600" y="-738881"/>
            <a:chExt cx="4715302" cy="4774096"/>
          </a:xfrm>
          <a:blipFill>
            <a:blip r:embed="rId3"/>
            <a:stretch>
              <a:fillRect/>
            </a:stretch>
          </a:blip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644BB2-9137-9321-FBFF-19311794E7A1}"/>
                </a:ext>
              </a:extLst>
            </p:cNvPr>
            <p:cNvSpPr/>
            <p:nvPr/>
          </p:nvSpPr>
          <p:spPr>
            <a:xfrm rot="2181112">
              <a:off x="6076937" y="-628041"/>
              <a:ext cx="1058779" cy="31264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2058F0-0579-A38C-54B9-EB9595B8335B}"/>
                </a:ext>
              </a:extLst>
            </p:cNvPr>
            <p:cNvSpPr/>
            <p:nvPr/>
          </p:nvSpPr>
          <p:spPr>
            <a:xfrm rot="2181112">
              <a:off x="7039892" y="-652210"/>
              <a:ext cx="1056249" cy="46767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00CA95-B5E6-63C1-D022-4B2F6EECF2CC}"/>
                </a:ext>
              </a:extLst>
            </p:cNvPr>
            <p:cNvSpPr/>
            <p:nvPr/>
          </p:nvSpPr>
          <p:spPr>
            <a:xfrm rot="2181112">
              <a:off x="8051275" y="714411"/>
              <a:ext cx="1058779" cy="33208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518068-0A80-3821-0794-F49F6FF1BD37}"/>
                </a:ext>
              </a:extLst>
            </p:cNvPr>
            <p:cNvSpPr/>
            <p:nvPr/>
          </p:nvSpPr>
          <p:spPr>
            <a:xfrm rot="2181112">
              <a:off x="8780123" y="2835177"/>
              <a:ext cx="1058779" cy="11951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3CBF54-4EB0-9A8B-EF59-C128E04F3D22}"/>
                </a:ext>
              </a:extLst>
            </p:cNvPr>
            <p:cNvSpPr/>
            <p:nvPr/>
          </p:nvSpPr>
          <p:spPr>
            <a:xfrm rot="2181112">
              <a:off x="5123600" y="-738881"/>
              <a:ext cx="1058779" cy="1917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1A9CD-1E52-F2B7-A1A9-24BDCE10DD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mtClean="0"/>
              <a:t>2</a:t>
            </a:fld>
            <a:endParaRPr lang="bg"/>
          </a:p>
        </p:txBody>
      </p:sp>
    </p:spTree>
    <p:extLst>
      <p:ext uri="{BB962C8B-B14F-4D97-AF65-F5344CB8AC3E}">
        <p14:creationId xmlns:p14="http://schemas.microsoft.com/office/powerpoint/2010/main" val="136133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7000" b="-27000"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3;p13">
            <a:extLst>
              <a:ext uri="{FF2B5EF4-FFF2-40B4-BE49-F238E27FC236}">
                <a16:creationId xmlns:a16="http://schemas.microsoft.com/office/drawing/2014/main" id="{0BE24183-4FA9-13B4-EB46-1C3394CDBE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467223"/>
            <a:ext cx="1640926" cy="2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2;p13">
            <a:extLst>
              <a:ext uri="{FF2B5EF4-FFF2-40B4-BE49-F238E27FC236}">
                <a16:creationId xmlns:a16="http://schemas.microsoft.com/office/drawing/2014/main" id="{D0860174-E595-0DDF-9551-9608D2645F6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7238301" y="-5453073"/>
            <a:ext cx="1979724" cy="1948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0;p13">
            <a:extLst>
              <a:ext uri="{FF2B5EF4-FFF2-40B4-BE49-F238E27FC236}">
                <a16:creationId xmlns:a16="http://schemas.microsoft.com/office/drawing/2014/main" id="{59C09191-6EA6-DEEA-AE9A-392E76347254}"/>
              </a:ext>
            </a:extLst>
          </p:cNvPr>
          <p:cNvSpPr txBox="1">
            <a:spLocks/>
          </p:cNvSpPr>
          <p:nvPr/>
        </p:nvSpPr>
        <p:spPr>
          <a:xfrm>
            <a:off x="311708" y="-4437017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bg-BG" dirty="0"/>
              <a:t>Име на проект</a:t>
            </a:r>
          </a:p>
        </p:txBody>
      </p:sp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29C56539-0442-059B-6979-7162DFB2BE91}"/>
              </a:ext>
            </a:extLst>
          </p:cNvPr>
          <p:cNvSpPr txBox="1">
            <a:spLocks/>
          </p:cNvSpPr>
          <p:nvPr/>
        </p:nvSpPr>
        <p:spPr>
          <a:xfrm>
            <a:off x="311700" y="-2347467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bg-BG"/>
              <a:t>Жълта картина с котка</a:t>
            </a:r>
            <a:endParaRPr lang="bg-BG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9874469-02D7-83EB-2DA6-D93753BF34B9}"/>
              </a:ext>
            </a:extLst>
          </p:cNvPr>
          <p:cNvGrpSpPr/>
          <p:nvPr/>
        </p:nvGrpSpPr>
        <p:grpSpPr>
          <a:xfrm>
            <a:off x="7077064" y="-708430"/>
            <a:ext cx="2520561" cy="2729107"/>
            <a:chOff x="5123600" y="-738881"/>
            <a:chExt cx="4715302" cy="4774096"/>
          </a:xfrm>
          <a:blipFill>
            <a:blip r:embed="rId7"/>
            <a:stretch>
              <a:fillRect/>
            </a:stretch>
          </a:blipFill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6416353-0B3A-B238-1E1F-F17B3D04A054}"/>
                </a:ext>
              </a:extLst>
            </p:cNvPr>
            <p:cNvSpPr/>
            <p:nvPr/>
          </p:nvSpPr>
          <p:spPr>
            <a:xfrm rot="2181112">
              <a:off x="6076937" y="-628041"/>
              <a:ext cx="1058779" cy="31264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2C6B8DB-CCEE-DAFB-561D-7C5BEFD9E210}"/>
                </a:ext>
              </a:extLst>
            </p:cNvPr>
            <p:cNvSpPr/>
            <p:nvPr/>
          </p:nvSpPr>
          <p:spPr>
            <a:xfrm rot="2181112">
              <a:off x="7039892" y="-652210"/>
              <a:ext cx="1056249" cy="46767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CD7EBB5-6DCF-B031-DE8D-A837BE8495CA}"/>
                </a:ext>
              </a:extLst>
            </p:cNvPr>
            <p:cNvSpPr/>
            <p:nvPr/>
          </p:nvSpPr>
          <p:spPr>
            <a:xfrm rot="2181112">
              <a:off x="8051275" y="714411"/>
              <a:ext cx="1058779" cy="33208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784D394-190D-89B3-70FD-B8DF4948C65F}"/>
                </a:ext>
              </a:extLst>
            </p:cNvPr>
            <p:cNvSpPr/>
            <p:nvPr/>
          </p:nvSpPr>
          <p:spPr>
            <a:xfrm rot="2181112">
              <a:off x="8780123" y="2835177"/>
              <a:ext cx="1058779" cy="11951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5DC0DA9-AB44-6D47-095E-966F33DBB8E8}"/>
                </a:ext>
              </a:extLst>
            </p:cNvPr>
            <p:cNvSpPr/>
            <p:nvPr/>
          </p:nvSpPr>
          <p:spPr>
            <a:xfrm rot="2181112">
              <a:off x="5123600" y="-738881"/>
              <a:ext cx="1058779" cy="1917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Google Shape;111;p16">
            <a:extLst>
              <a:ext uri="{FF2B5EF4-FFF2-40B4-BE49-F238E27FC236}">
                <a16:creationId xmlns:a16="http://schemas.microsoft.com/office/drawing/2014/main" id="{66368579-D71F-8528-E535-CCBDD948B7C8}"/>
              </a:ext>
            </a:extLst>
          </p:cNvPr>
          <p:cNvSpPr txBox="1">
            <a:spLocks/>
          </p:cNvSpPr>
          <p:nvPr/>
        </p:nvSpPr>
        <p:spPr>
          <a:xfrm>
            <a:off x="284404" y="-15066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bg-BG" sz="2820" dirty="0"/>
              <a:t>Вашето решение</a:t>
            </a:r>
          </a:p>
          <a:p>
            <a:pPr>
              <a:buSzPts val="990"/>
            </a:pPr>
            <a:endParaRPr lang="bg-BG" sz="2820" dirty="0"/>
          </a:p>
        </p:txBody>
      </p:sp>
      <p:sp>
        <p:nvSpPr>
          <p:cNvPr id="212" name="Google Shape;120;p17">
            <a:extLst>
              <a:ext uri="{FF2B5EF4-FFF2-40B4-BE49-F238E27FC236}">
                <a16:creationId xmlns:a16="http://schemas.microsoft.com/office/drawing/2014/main" id="{EE7505A7-4F35-3AB7-2DA8-A4FA66DCD920}"/>
              </a:ext>
            </a:extLst>
          </p:cNvPr>
          <p:cNvSpPr txBox="1">
            <a:spLocks/>
          </p:cNvSpPr>
          <p:nvPr/>
        </p:nvSpPr>
        <p:spPr>
          <a:xfrm>
            <a:off x="311700" y="-727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bg-BG" sz="2820"/>
              <a:t>Технологии</a:t>
            </a:r>
          </a:p>
        </p:txBody>
      </p:sp>
      <p:pic>
        <p:nvPicPr>
          <p:cNvPr id="213" name="Picture 2" descr="Raspberry Pi (@Raspberry_Pi) / Twitter">
            <a:extLst>
              <a:ext uri="{FF2B5EF4-FFF2-40B4-BE49-F238E27FC236}">
                <a16:creationId xmlns:a16="http://schemas.microsoft.com/office/drawing/2014/main" id="{09393770-7493-4287-471D-B3F655C40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"/>
                    </a14:imgEffect>
                    <a14:imgEffect>
                      <a14:brightnessContrast bright="3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83" r="-1" b="14287"/>
          <a:stretch/>
        </p:blipFill>
        <p:spPr bwMode="auto">
          <a:xfrm>
            <a:off x="245378" y="-6067217"/>
            <a:ext cx="2604446" cy="1737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12" descr="C# in 2022: The MOST POPULAR Programming Language?">
            <a:extLst>
              <a:ext uri="{FF2B5EF4-FFF2-40B4-BE49-F238E27FC236}">
                <a16:creationId xmlns:a16="http://schemas.microsoft.com/office/drawing/2014/main" id="{34916873-EC42-C793-22CC-F8C4D4DDA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5" t="17984" r="32619" b="49918"/>
          <a:stretch/>
        </p:blipFill>
        <p:spPr bwMode="auto">
          <a:xfrm>
            <a:off x="3306299" y="-6052955"/>
            <a:ext cx="2539218" cy="1737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18" descr="OpenGL - Download &amp; Software Review">
            <a:extLst>
              <a:ext uri="{FF2B5EF4-FFF2-40B4-BE49-F238E27FC236}">
                <a16:creationId xmlns:a16="http://schemas.microsoft.com/office/drawing/2014/main" id="{B2AC2972-C47C-A694-8A35-B9D658010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4172" r="-398" b="6439"/>
          <a:stretch/>
        </p:blipFill>
        <p:spPr bwMode="auto">
          <a:xfrm>
            <a:off x="6294178" y="-6012180"/>
            <a:ext cx="2494993" cy="1737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Rectangle 215">
            <a:extLst>
              <a:ext uri="{FF2B5EF4-FFF2-40B4-BE49-F238E27FC236}">
                <a16:creationId xmlns:a16="http://schemas.microsoft.com/office/drawing/2014/main" id="{5C8BAC6C-6C1B-79A1-9DF2-A6690D27B40B}"/>
              </a:ext>
            </a:extLst>
          </p:cNvPr>
          <p:cNvSpPr/>
          <p:nvPr/>
        </p:nvSpPr>
        <p:spPr>
          <a:xfrm>
            <a:off x="-95694" y="5854552"/>
            <a:ext cx="9314122" cy="648586"/>
          </a:xfrm>
          <a:prstGeom prst="rect">
            <a:avLst/>
          </a:prstGeom>
          <a:solidFill>
            <a:srgbClr val="1E2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7" name="Picture 4" descr="Raspberry Pi (@Raspberry_Pi) / Twitter">
            <a:extLst>
              <a:ext uri="{FF2B5EF4-FFF2-40B4-BE49-F238E27FC236}">
                <a16:creationId xmlns:a16="http://schemas.microsoft.com/office/drawing/2014/main" id="{D9AF1E15-43A6-9187-48F8-C31F331B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"/>
                    </a14:imgEffect>
                    <a14:imgEffect>
                      <a14:brightnessContrast bright="2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01" y="5875037"/>
            <a:ext cx="572700" cy="57270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12" descr="C# in 2022: The MOST POPULAR Programming Language?">
            <a:extLst>
              <a:ext uri="{FF2B5EF4-FFF2-40B4-BE49-F238E27FC236}">
                <a16:creationId xmlns:a16="http://schemas.microsoft.com/office/drawing/2014/main" id="{680479A0-7187-DE54-A130-C7364B9F8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2" t="15454" r="36619" b="50000"/>
          <a:stretch/>
        </p:blipFill>
        <p:spPr bwMode="auto">
          <a:xfrm>
            <a:off x="4259946" y="5882339"/>
            <a:ext cx="602842" cy="57270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18" descr="OpenGL - Download &amp; Software Review">
            <a:extLst>
              <a:ext uri="{FF2B5EF4-FFF2-40B4-BE49-F238E27FC236}">
                <a16:creationId xmlns:a16="http://schemas.microsoft.com/office/drawing/2014/main" id="{10ADE917-EB24-1C9E-5C81-607FC0CF0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4172" r="-398" b="6439"/>
          <a:stretch/>
        </p:blipFill>
        <p:spPr bwMode="auto">
          <a:xfrm>
            <a:off x="7575133" y="5896563"/>
            <a:ext cx="592072" cy="57270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BBB0F-BA3F-BBF6-E070-8191276F62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mtClean="0"/>
              <a:t>3</a:t>
            </a:fld>
            <a:endParaRPr lang="bg"/>
          </a:p>
        </p:txBody>
      </p:sp>
      <p:sp>
        <p:nvSpPr>
          <p:cNvPr id="9" name="Google Shape;99;p14">
            <a:extLst>
              <a:ext uri="{FF2B5EF4-FFF2-40B4-BE49-F238E27FC236}">
                <a16:creationId xmlns:a16="http://schemas.microsoft.com/office/drawing/2014/main" id="{AE0B6B33-0DA3-2B31-F770-CF29D2270950}"/>
              </a:ext>
            </a:extLst>
          </p:cNvPr>
          <p:cNvSpPr txBox="1">
            <a:spLocks/>
          </p:cNvSpPr>
          <p:nvPr/>
        </p:nvSpPr>
        <p:spPr>
          <a:xfrm>
            <a:off x="216630" y="2398923"/>
            <a:ext cx="8572541" cy="124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g-BG" dirty="0" err="1"/>
              <a:t>Аркадна</a:t>
            </a:r>
            <a:r>
              <a:rPr lang="bg-BG" dirty="0"/>
              <a:t> машина с наша авторска игра</a:t>
            </a:r>
          </a:p>
          <a:p>
            <a:r>
              <a:rPr lang="bg-BG" dirty="0"/>
              <a:t>Учи играч</a:t>
            </a:r>
            <a:r>
              <a:rPr lang="en-US" dirty="0"/>
              <a:t>a</a:t>
            </a:r>
            <a:r>
              <a:rPr lang="bg-BG"/>
              <a:t> </a:t>
            </a:r>
            <a:r>
              <a:rPr lang="bg-BG" dirty="0"/>
              <a:t>по </a:t>
            </a:r>
            <a:r>
              <a:rPr lang="bg-BG"/>
              <a:t>ненатраплив начин </a:t>
            </a:r>
            <a:r>
              <a:rPr lang="bg-BG" dirty="0"/>
              <a:t>на опасностите от компютърните вируси и осигурява почивка от дългия ден</a:t>
            </a:r>
          </a:p>
        </p:txBody>
      </p:sp>
      <p:sp>
        <p:nvSpPr>
          <p:cNvPr id="10" name="Google Shape;98;p14">
            <a:extLst>
              <a:ext uri="{FF2B5EF4-FFF2-40B4-BE49-F238E27FC236}">
                <a16:creationId xmlns:a16="http://schemas.microsoft.com/office/drawing/2014/main" id="{D8E46406-E310-6F61-9C81-E84A83599501}"/>
              </a:ext>
            </a:extLst>
          </p:cNvPr>
          <p:cNvSpPr txBox="1">
            <a:spLocks/>
          </p:cNvSpPr>
          <p:nvPr/>
        </p:nvSpPr>
        <p:spPr>
          <a:xfrm>
            <a:off x="404434" y="106463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bg-BG" sz="2820" dirty="0"/>
              <a:t>Идеята за проекта ни: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 dirty="0"/>
              <a:t>Технологии, които използвахме</a:t>
            </a:r>
            <a:endParaRPr sz="2820" dirty="0"/>
          </a:p>
        </p:txBody>
      </p:sp>
      <p:pic>
        <p:nvPicPr>
          <p:cNvPr id="1026" name="Picture 2" descr="Raspberry Pi (@Raspberry_Pi) / Twitter">
            <a:extLst>
              <a:ext uri="{FF2B5EF4-FFF2-40B4-BE49-F238E27FC236}">
                <a16:creationId xmlns:a16="http://schemas.microsoft.com/office/drawing/2014/main" id="{C1AA0EAA-4E92-3737-185C-DF56E9515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brightnessContrast bright="3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83" r="-1" b="14287"/>
          <a:stretch/>
        </p:blipFill>
        <p:spPr bwMode="auto">
          <a:xfrm>
            <a:off x="385442" y="1103115"/>
            <a:ext cx="2604446" cy="1737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# in 2022: The MOST POPULAR Programming Language?">
            <a:extLst>
              <a:ext uri="{FF2B5EF4-FFF2-40B4-BE49-F238E27FC236}">
                <a16:creationId xmlns:a16="http://schemas.microsoft.com/office/drawing/2014/main" id="{4E6B6B2C-CC57-CD5B-5E18-2ACEBA629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5" t="17984" r="32619" b="49918"/>
          <a:stretch/>
        </p:blipFill>
        <p:spPr bwMode="auto">
          <a:xfrm>
            <a:off x="3173563" y="3122665"/>
            <a:ext cx="2539218" cy="1737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penGL - Download &amp; Software Review">
            <a:extLst>
              <a:ext uri="{FF2B5EF4-FFF2-40B4-BE49-F238E27FC236}">
                <a16:creationId xmlns:a16="http://schemas.microsoft.com/office/drawing/2014/main" id="{887A662A-5DA3-35C6-77FC-0617C83DD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4172" r="-398" b="6439"/>
          <a:stretch/>
        </p:blipFill>
        <p:spPr bwMode="auto">
          <a:xfrm>
            <a:off x="5966825" y="1201515"/>
            <a:ext cx="2494993" cy="1737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D389610-3606-AE7E-B9AE-48440BE53CE1}"/>
              </a:ext>
            </a:extLst>
          </p:cNvPr>
          <p:cNvGrpSpPr/>
          <p:nvPr/>
        </p:nvGrpSpPr>
        <p:grpSpPr>
          <a:xfrm>
            <a:off x="14721518" y="-6259852"/>
            <a:ext cx="2868648" cy="3085338"/>
            <a:chOff x="5123600" y="-738881"/>
            <a:chExt cx="4715302" cy="4774096"/>
          </a:xfrm>
          <a:blipFill>
            <a:blip r:embed="rId7"/>
            <a:stretch>
              <a:fillRect/>
            </a:stretch>
          </a:blip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644BB2-9137-9321-FBFF-19311794E7A1}"/>
                </a:ext>
              </a:extLst>
            </p:cNvPr>
            <p:cNvSpPr/>
            <p:nvPr/>
          </p:nvSpPr>
          <p:spPr>
            <a:xfrm rot="2181112">
              <a:off x="6076937" y="-628041"/>
              <a:ext cx="1058779" cy="31264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2058F0-0579-A38C-54B9-EB9595B8335B}"/>
                </a:ext>
              </a:extLst>
            </p:cNvPr>
            <p:cNvSpPr/>
            <p:nvPr/>
          </p:nvSpPr>
          <p:spPr>
            <a:xfrm rot="2181112">
              <a:off x="7039892" y="-652210"/>
              <a:ext cx="1056249" cy="46767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00CA95-B5E6-63C1-D022-4B2F6EECF2CC}"/>
                </a:ext>
              </a:extLst>
            </p:cNvPr>
            <p:cNvSpPr/>
            <p:nvPr/>
          </p:nvSpPr>
          <p:spPr>
            <a:xfrm rot="2181112">
              <a:off x="8051275" y="714411"/>
              <a:ext cx="1058779" cy="33208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518068-0A80-3821-0794-F49F6FF1BD37}"/>
                </a:ext>
              </a:extLst>
            </p:cNvPr>
            <p:cNvSpPr/>
            <p:nvPr/>
          </p:nvSpPr>
          <p:spPr>
            <a:xfrm rot="2181112">
              <a:off x="8780123" y="2835177"/>
              <a:ext cx="1058779" cy="11951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3CBF54-4EB0-9A8B-EF59-C128E04F3D22}"/>
                </a:ext>
              </a:extLst>
            </p:cNvPr>
            <p:cNvSpPr/>
            <p:nvPr/>
          </p:nvSpPr>
          <p:spPr>
            <a:xfrm rot="2181112">
              <a:off x="5123600" y="-738881"/>
              <a:ext cx="1058779" cy="1917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2E982A9B-CBFB-867C-9F38-6C7B36550926}"/>
              </a:ext>
            </a:extLst>
          </p:cNvPr>
          <p:cNvSpPr txBox="1">
            <a:spLocks/>
          </p:cNvSpPr>
          <p:nvPr/>
        </p:nvSpPr>
        <p:spPr>
          <a:xfrm>
            <a:off x="-9713186" y="327557"/>
            <a:ext cx="1063496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/>
              <a:t>Как всъщност работи?</a:t>
            </a:r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Joystick Lever">
                <a:extLst>
                  <a:ext uri="{FF2B5EF4-FFF2-40B4-BE49-F238E27FC236}">
                    <a16:creationId xmlns:a16="http://schemas.microsoft.com/office/drawing/2014/main" id="{BB3B79A7-19F2-3FFF-0B90-FE61295FC3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4110234"/>
                  </p:ext>
                </p:extLst>
              </p:nvPr>
            </p:nvGraphicFramePr>
            <p:xfrm rot="723880">
              <a:off x="-2401206" y="1326818"/>
              <a:ext cx="1846456" cy="2931486"/>
            </p:xfrm>
            <a:graphic>
              <a:graphicData uri="http://schemas.microsoft.com/office/drawing/2017/model3d">
                <am3d:model3d r:embed="rId8">
                  <am3d:spPr>
                    <a:xfrm rot="723880">
                      <a:off x="0" y="0"/>
                      <a:ext cx="1846456" cy="2931486"/>
                    </a:xfrm>
                    <a:prstGeom prst="rect">
                      <a:avLst/>
                    </a:prstGeom>
                  </am3d:spPr>
                  <am3d:camera>
                    <am3d:pos x="0" y="0" z="69589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89246" d="1000000"/>
                    <am3d:preTrans dx="0" dy="-31160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0627" ay="-1432126" az="-4476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167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Joystick Lever">
                <a:extLst>
                  <a:ext uri="{FF2B5EF4-FFF2-40B4-BE49-F238E27FC236}">
                    <a16:creationId xmlns:a16="http://schemas.microsoft.com/office/drawing/2014/main" id="{BB3B79A7-19F2-3FFF-0B90-FE61295FC3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723880">
                <a:off x="-2401206" y="1326818"/>
                <a:ext cx="1846456" cy="293148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1A9CD-1E52-F2B7-A1A9-24BDCE10DD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mtClean="0"/>
              <a:t>4</a:t>
            </a:fld>
            <a:endParaRPr lang="bg"/>
          </a:p>
        </p:txBody>
      </p:sp>
    </p:spTree>
    <p:extLst>
      <p:ext uri="{BB962C8B-B14F-4D97-AF65-F5344CB8AC3E}">
        <p14:creationId xmlns:p14="http://schemas.microsoft.com/office/powerpoint/2010/main" val="979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Процесът на работа</a:t>
            </a:r>
            <a:endParaRPr lang="bg-BG"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86562" y="2977850"/>
            <a:ext cx="2210274" cy="1199669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bg-BG" sz="1000" dirty="0"/>
              <a:t>Опростихме проекта и  довършихме презентацията</a:t>
            </a:r>
            <a:endParaRPr sz="1000" dirty="0"/>
          </a:p>
        </p:txBody>
      </p:sp>
      <p:cxnSp>
        <p:nvCxnSpPr>
          <p:cNvPr id="133" name="Google Shape;133;p19"/>
          <p:cNvCxnSpPr/>
          <p:nvPr/>
        </p:nvCxnSpPr>
        <p:spPr>
          <a:xfrm>
            <a:off x="773625" y="1860192"/>
            <a:ext cx="3300" cy="700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4" name="Google Shape;134;p19"/>
          <p:cNvSpPr txBox="1"/>
          <p:nvPr/>
        </p:nvSpPr>
        <p:spPr>
          <a:xfrm>
            <a:off x="460102" y="1572265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sz="16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 flipH="1">
            <a:off x="6135675" y="1860192"/>
            <a:ext cx="21900" cy="700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6" name="Google Shape;136;p19"/>
          <p:cNvSpPr/>
          <p:nvPr/>
        </p:nvSpPr>
        <p:spPr>
          <a:xfrm>
            <a:off x="339562" y="2547375"/>
            <a:ext cx="1915200" cy="38490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2174500" y="2551265"/>
            <a:ext cx="2760000" cy="38490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851750" y="2551265"/>
            <a:ext cx="2664900" cy="38490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7453900" y="2551265"/>
            <a:ext cx="1208100" cy="38490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 flipH="1">
            <a:off x="2916875" y="2936165"/>
            <a:ext cx="4800" cy="821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1" name="Google Shape;141;p19"/>
          <p:cNvSpPr txBox="1"/>
          <p:nvPr/>
        </p:nvSpPr>
        <p:spPr>
          <a:xfrm>
            <a:off x="2720698" y="3738385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sz="16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340677" y="373838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sz="16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618175" y="1471901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sz="16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 flipH="1">
            <a:off x="7880920" y="2932275"/>
            <a:ext cx="4800" cy="821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Google Shape;163;p22">
            <a:extLst>
              <a:ext uri="{FF2B5EF4-FFF2-40B4-BE49-F238E27FC236}">
                <a16:creationId xmlns:a16="http://schemas.microsoft.com/office/drawing/2014/main" id="{9A2A098F-A450-702A-217C-F5E68B8081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51321" y="5084037"/>
            <a:ext cx="1837641" cy="181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2;p22">
            <a:extLst>
              <a:ext uri="{FF2B5EF4-FFF2-40B4-BE49-F238E27FC236}">
                <a16:creationId xmlns:a16="http://schemas.microsoft.com/office/drawing/2014/main" id="{AC10F298-D3F4-0DE2-06A6-8D8CE11C2B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136008" flipH="1">
            <a:off x="8058037" y="-2679585"/>
            <a:ext cx="1640925" cy="24229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0A06152D-8569-BB27-4CAF-B0042B89B3C9}"/>
              </a:ext>
            </a:extLst>
          </p:cNvPr>
          <p:cNvSpPr txBox="1">
            <a:spLocks/>
          </p:cNvSpPr>
          <p:nvPr/>
        </p:nvSpPr>
        <p:spPr>
          <a:xfrm>
            <a:off x="311700" y="-4208905"/>
            <a:ext cx="8434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/>
              <a:t>Как всъщност работи?</a:t>
            </a:r>
            <a:endParaRPr lang="bg-BG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Joystick Lever">
                <a:extLst>
                  <a:ext uri="{FF2B5EF4-FFF2-40B4-BE49-F238E27FC236}">
                    <a16:creationId xmlns:a16="http://schemas.microsoft.com/office/drawing/2014/main" id="{2DE6CA32-CD8F-D67A-F54B-CCCAFD17E8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067288"/>
                  </p:ext>
                </p:extLst>
              </p:nvPr>
            </p:nvGraphicFramePr>
            <p:xfrm>
              <a:off x="-2472009" y="1234794"/>
              <a:ext cx="1741218" cy="295912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41218" cy="2959120"/>
                    </a:xfrm>
                    <a:prstGeom prst="rect">
                      <a:avLst/>
                    </a:prstGeom>
                  </am3d:spPr>
                  <am3d:camera>
                    <am3d:pos x="0" y="0" z="69589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89246" d="1000000"/>
                    <am3d:preTrans dx="0" dy="-311603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85770" ay="-863336" az="-1064582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4919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Joystick Lever">
                <a:extLst>
                  <a:ext uri="{FF2B5EF4-FFF2-40B4-BE49-F238E27FC236}">
                    <a16:creationId xmlns:a16="http://schemas.microsoft.com/office/drawing/2014/main" id="{2DE6CA32-CD8F-D67A-F54B-CCCAFD17E8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472009" y="1234794"/>
                <a:ext cx="1741218" cy="2959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71BDC14F-01FF-85A6-D9E7-56522FA5C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" t="36273" r="59215" b="4468"/>
          <a:stretch/>
        </p:blipFill>
        <p:spPr bwMode="auto">
          <a:xfrm rot="10800000">
            <a:off x="2881115" y="-2977988"/>
            <a:ext cx="2084917" cy="228484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BC648-E193-4127-6AC4-2A176C81D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1690" y="965981"/>
            <a:ext cx="2990850" cy="3990975"/>
          </a:xfrm>
          <a:prstGeom prst="rect">
            <a:avLst/>
          </a:prstGeom>
        </p:spPr>
      </p:pic>
      <p:sp>
        <p:nvSpPr>
          <p:cNvPr id="22" name="Google Shape;149;p20">
            <a:extLst>
              <a:ext uri="{FF2B5EF4-FFF2-40B4-BE49-F238E27FC236}">
                <a16:creationId xmlns:a16="http://schemas.microsoft.com/office/drawing/2014/main" id="{B2C113A6-6E7A-B7E7-0922-62206AE7A173}"/>
              </a:ext>
            </a:extLst>
          </p:cNvPr>
          <p:cNvSpPr txBox="1">
            <a:spLocks/>
          </p:cNvSpPr>
          <p:nvPr/>
        </p:nvSpPr>
        <p:spPr>
          <a:xfrm>
            <a:off x="444450" y="-1786641"/>
            <a:ext cx="8255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31730"/>
            </a:pPr>
            <a:r>
              <a:rPr lang="en-US" sz="3120"/>
              <a:t>Live demo</a:t>
            </a:r>
            <a:endParaRPr lang="en-US" sz="312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47BDF6-CDC6-CB8A-0979-7770257C45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mtClean="0"/>
              <a:t>5</a:t>
            </a:fld>
            <a:endParaRPr lang="b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04B64-4A08-0E8A-A403-1CB0A5C7B5CE}"/>
              </a:ext>
            </a:extLst>
          </p:cNvPr>
          <p:cNvSpPr txBox="1"/>
          <p:nvPr/>
        </p:nvSpPr>
        <p:spPr>
          <a:xfrm>
            <a:off x="778396" y="1866397"/>
            <a:ext cx="31951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2D9C8"/>
              </a:buClr>
              <a:buSzPts val="1800"/>
              <a:buFont typeface="Montserrat"/>
              <a:buNone/>
              <a:tabLst/>
              <a:defRPr/>
            </a:pPr>
            <a:r>
              <a:rPr kumimoji="0" lang="bg-BG" sz="1000" b="0" i="0" u="none" strike="noStrike" kern="0" cap="none" spc="0" normalizeH="0" baseline="0" noProof="0" dirty="0">
                <a:ln>
                  <a:noFill/>
                </a:ln>
                <a:solidFill>
                  <a:srgbClr val="42D9C8"/>
                </a:solidFill>
                <a:effectLst/>
                <a:uLnTx/>
                <a:uFillTx/>
                <a:latin typeface="Montserrat"/>
                <a:sym typeface="Montserrat"/>
              </a:rPr>
              <a:t>Измислихме историята на играта, основните функционалности. Обсъдихме идеята с ментора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2C907-AADF-FD7A-1AED-B38C51DB717F}"/>
              </a:ext>
            </a:extLst>
          </p:cNvPr>
          <p:cNvSpPr txBox="1"/>
          <p:nvPr/>
        </p:nvSpPr>
        <p:spPr>
          <a:xfrm>
            <a:off x="2934505" y="3037447"/>
            <a:ext cx="3201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2D9C8"/>
              </a:buClr>
              <a:buSzPts val="1800"/>
              <a:buFont typeface="Montserrat"/>
              <a:buNone/>
              <a:tabLst/>
              <a:defRPr/>
            </a:pPr>
            <a:r>
              <a:rPr kumimoji="0" lang="bg-BG" sz="1000" b="0" i="0" u="none" strike="noStrike" kern="0" cap="none" spc="0" normalizeH="0" baseline="0" noProof="0" dirty="0">
                <a:ln>
                  <a:noFill/>
                </a:ln>
                <a:solidFill>
                  <a:srgbClr val="42D9C8"/>
                </a:solidFill>
                <a:effectLst/>
                <a:uLnTx/>
                <a:uFillTx/>
                <a:latin typeface="Montserrat"/>
                <a:sym typeface="Montserrat"/>
              </a:rPr>
              <a:t>Разделихме се на две и докато половината се занимаваха с рисуването на играта, анимациите и ядрото, другите  започнаха да запояват и свързват бутоните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8446E5-C015-05B3-8401-7A73CF48E263}"/>
              </a:ext>
            </a:extLst>
          </p:cNvPr>
          <p:cNvSpPr txBox="1"/>
          <p:nvPr/>
        </p:nvSpPr>
        <p:spPr>
          <a:xfrm>
            <a:off x="6161415" y="1801694"/>
            <a:ext cx="2123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42D9C8"/>
              </a:buClr>
              <a:buSzPts val="1800"/>
              <a:buFont typeface="Montserrat"/>
              <a:buNone/>
              <a:tabLst/>
              <a:defRPr/>
            </a:pPr>
            <a:r>
              <a:rPr kumimoji="0" lang="bg-BG" sz="1000" b="0" i="0" u="none" strike="noStrike" kern="0" cap="none" spc="0" normalizeH="0" baseline="0" noProof="0" dirty="0">
                <a:ln>
                  <a:noFill/>
                </a:ln>
                <a:solidFill>
                  <a:srgbClr val="42D9C8"/>
                </a:solidFill>
                <a:effectLst/>
                <a:uLnTx/>
                <a:uFillTx/>
                <a:latin typeface="Montserrat"/>
                <a:sym typeface="Montserrat"/>
              </a:rPr>
              <a:t>10.03 – Наместихме бутоните в кутията, детайлизирахме анимациите и всичко се обърка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389610-3606-AE7E-B9AE-48440BE53CE1}"/>
              </a:ext>
            </a:extLst>
          </p:cNvPr>
          <p:cNvGrpSpPr/>
          <p:nvPr/>
        </p:nvGrpSpPr>
        <p:grpSpPr>
          <a:xfrm>
            <a:off x="14721518" y="-6259852"/>
            <a:ext cx="2868648" cy="3085338"/>
            <a:chOff x="5123600" y="-738881"/>
            <a:chExt cx="4715302" cy="4774096"/>
          </a:xfrm>
          <a:blipFill>
            <a:blip r:embed="rId3"/>
            <a:stretch>
              <a:fillRect/>
            </a:stretch>
          </a:blip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644BB2-9137-9321-FBFF-19311794E7A1}"/>
                </a:ext>
              </a:extLst>
            </p:cNvPr>
            <p:cNvSpPr/>
            <p:nvPr/>
          </p:nvSpPr>
          <p:spPr>
            <a:xfrm rot="2181112">
              <a:off x="6076937" y="-628041"/>
              <a:ext cx="1058779" cy="31264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2058F0-0579-A38C-54B9-EB9595B8335B}"/>
                </a:ext>
              </a:extLst>
            </p:cNvPr>
            <p:cNvSpPr/>
            <p:nvPr/>
          </p:nvSpPr>
          <p:spPr>
            <a:xfrm rot="2181112">
              <a:off x="7039892" y="-652210"/>
              <a:ext cx="1056249" cy="46767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00CA95-B5E6-63C1-D022-4B2F6EECF2CC}"/>
                </a:ext>
              </a:extLst>
            </p:cNvPr>
            <p:cNvSpPr/>
            <p:nvPr/>
          </p:nvSpPr>
          <p:spPr>
            <a:xfrm rot="2181112">
              <a:off x="8051275" y="714411"/>
              <a:ext cx="1058779" cy="33208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518068-0A80-3821-0794-F49F6FF1BD37}"/>
                </a:ext>
              </a:extLst>
            </p:cNvPr>
            <p:cNvSpPr/>
            <p:nvPr/>
          </p:nvSpPr>
          <p:spPr>
            <a:xfrm rot="2181112">
              <a:off x="8780123" y="2835177"/>
              <a:ext cx="1058779" cy="11951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3CBF54-4EB0-9A8B-EF59-C128E04F3D22}"/>
                </a:ext>
              </a:extLst>
            </p:cNvPr>
            <p:cNvSpPr/>
            <p:nvPr/>
          </p:nvSpPr>
          <p:spPr>
            <a:xfrm rot="2181112">
              <a:off x="5123600" y="-738881"/>
              <a:ext cx="1058779" cy="1917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1A9CD-1E52-F2B7-A1A9-24BDCE10DD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mtClean="0"/>
              <a:t>6</a:t>
            </a:fld>
            <a:endParaRPr lang="b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691DB-773F-E2F1-A614-0830743D3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56" y="825807"/>
            <a:ext cx="1745943" cy="1745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BE645-3E56-E91C-1F9C-32F3A1012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96905" y="-15168153"/>
            <a:ext cx="30336305" cy="303363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8C4545-36F0-17C8-A243-6596CEDAD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-11146934"/>
            <a:ext cx="17282300" cy="172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1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1860470" y="2026304"/>
            <a:ext cx="5269241" cy="12226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4400" b="1" i="1" dirty="0"/>
              <a:t>Live demo</a:t>
            </a:r>
            <a:endParaRPr sz="4400" b="1" i="1" dirty="0"/>
          </a:p>
        </p:txBody>
      </p:sp>
      <p:pic>
        <p:nvPicPr>
          <p:cNvPr id="2" name="Google Shape;163;p22">
            <a:extLst>
              <a:ext uri="{FF2B5EF4-FFF2-40B4-BE49-F238E27FC236}">
                <a16:creationId xmlns:a16="http://schemas.microsoft.com/office/drawing/2014/main" id="{D31D02A7-BBA3-BFBF-5AA6-3150DE260C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96478" y="3691963"/>
            <a:ext cx="1837641" cy="181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2;p22">
            <a:extLst>
              <a:ext uri="{FF2B5EF4-FFF2-40B4-BE49-F238E27FC236}">
                <a16:creationId xmlns:a16="http://schemas.microsoft.com/office/drawing/2014/main" id="{34852006-4361-CCC5-6F12-75885EA716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136008" flipH="1">
            <a:off x="7879087" y="-1211485"/>
            <a:ext cx="1640925" cy="242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1;p19">
            <a:extLst>
              <a:ext uri="{FF2B5EF4-FFF2-40B4-BE49-F238E27FC236}">
                <a16:creationId xmlns:a16="http://schemas.microsoft.com/office/drawing/2014/main" id="{3793F870-FC27-A0DD-D86C-9A010E474674}"/>
              </a:ext>
            </a:extLst>
          </p:cNvPr>
          <p:cNvSpPr txBox="1">
            <a:spLocks/>
          </p:cNvSpPr>
          <p:nvPr/>
        </p:nvSpPr>
        <p:spPr>
          <a:xfrm>
            <a:off x="-830290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Medium"/>
              <a:buNone/>
              <a:defRPr sz="4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2800" dirty="0"/>
              <a:t>Процесът ни на работа</a:t>
            </a:r>
          </a:p>
        </p:txBody>
      </p:sp>
      <p:sp>
        <p:nvSpPr>
          <p:cNvPr id="19" name="Google Shape;132;p19">
            <a:extLst>
              <a:ext uri="{FF2B5EF4-FFF2-40B4-BE49-F238E27FC236}">
                <a16:creationId xmlns:a16="http://schemas.microsoft.com/office/drawing/2014/main" id="{0E8BF83C-B17D-FE75-8DFD-DC6A9634C017}"/>
              </a:ext>
            </a:extLst>
          </p:cNvPr>
          <p:cNvSpPr txBox="1">
            <a:spLocks/>
          </p:cNvSpPr>
          <p:nvPr/>
        </p:nvSpPr>
        <p:spPr>
          <a:xfrm>
            <a:off x="-8302909" y="1169949"/>
            <a:ext cx="8520600" cy="146770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ru-RU" sz="1000" dirty="0">
                <a:solidFill>
                  <a:srgbClr val="3EB5AC"/>
                </a:solidFill>
                <a:latin typeface="Montserrat" panose="00000500000000000000" pitchFamily="2" charset="0"/>
              </a:rPr>
              <a:t> 08.03 - обсъждаме с ментора идеята, правим списък с нужните компоненти и правим дизаина на аркадната машина</a:t>
            </a:r>
          </a:p>
          <a:p>
            <a:pPr>
              <a:spcAft>
                <a:spcPts val="1200"/>
              </a:spcAft>
            </a:pPr>
            <a:r>
              <a:rPr lang="ru-RU" sz="1000" dirty="0">
                <a:solidFill>
                  <a:srgbClr val="3EB5AC"/>
                </a:solidFill>
                <a:latin typeface="Montserrat" panose="00000500000000000000" pitchFamily="2" charset="0"/>
              </a:rPr>
              <a:t> 09.03 – започва се с анимациите, набавянето на части и програмирането и се „сглабят“ машината и джойстиците и   се започва с презентацията</a:t>
            </a:r>
          </a:p>
          <a:p>
            <a:pPr>
              <a:spcAft>
                <a:spcPts val="1200"/>
              </a:spcAft>
            </a:pPr>
            <a:r>
              <a:rPr lang="ru-RU" sz="1000" dirty="0">
                <a:solidFill>
                  <a:srgbClr val="3EB5AC"/>
                </a:solidFill>
                <a:latin typeface="Montserrat" panose="00000500000000000000" pitchFamily="2" charset="0"/>
              </a:rPr>
              <a:t>10.03 – последни щрихи по хардуерната част и анимирането, наблягане на програмирането и се преправя и допълва презентацият</a:t>
            </a:r>
          </a:p>
          <a:p>
            <a:pPr>
              <a:spcAft>
                <a:spcPts val="1200"/>
              </a:spcAft>
            </a:pPr>
            <a:r>
              <a:rPr lang="ru-RU" sz="1000" dirty="0">
                <a:solidFill>
                  <a:srgbClr val="3EB5AC"/>
                </a:solidFill>
                <a:latin typeface="Montserrat" panose="00000500000000000000" pitchFamily="2" charset="0"/>
              </a:rPr>
              <a:t>11.03 – поглежда се всичко още веднъш и се репетира презентацията</a:t>
            </a:r>
          </a:p>
        </p:txBody>
      </p:sp>
      <p:cxnSp>
        <p:nvCxnSpPr>
          <p:cNvPr id="20" name="Google Shape;133;p19">
            <a:extLst>
              <a:ext uri="{FF2B5EF4-FFF2-40B4-BE49-F238E27FC236}">
                <a16:creationId xmlns:a16="http://schemas.microsoft.com/office/drawing/2014/main" id="{2EEAB948-9CDF-45A0-79B9-E95C999E0A35}"/>
              </a:ext>
            </a:extLst>
          </p:cNvPr>
          <p:cNvCxnSpPr/>
          <p:nvPr/>
        </p:nvCxnSpPr>
        <p:spPr>
          <a:xfrm>
            <a:off x="-7955284" y="2767677"/>
            <a:ext cx="3300" cy="700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" name="Google Shape;134;p19">
            <a:extLst>
              <a:ext uri="{FF2B5EF4-FFF2-40B4-BE49-F238E27FC236}">
                <a16:creationId xmlns:a16="http://schemas.microsoft.com/office/drawing/2014/main" id="{ED757813-9B22-9718-D3DB-25C21A081220}"/>
              </a:ext>
            </a:extLst>
          </p:cNvPr>
          <p:cNvSpPr txBox="1"/>
          <p:nvPr/>
        </p:nvSpPr>
        <p:spPr>
          <a:xfrm>
            <a:off x="-8087884" y="2767677"/>
            <a:ext cx="10350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" name="Google Shape;135;p19">
            <a:extLst>
              <a:ext uri="{FF2B5EF4-FFF2-40B4-BE49-F238E27FC236}">
                <a16:creationId xmlns:a16="http://schemas.microsoft.com/office/drawing/2014/main" id="{DB2A19F0-4C07-B3AB-ED8C-7C6FF7DFA296}"/>
              </a:ext>
            </a:extLst>
          </p:cNvPr>
          <p:cNvCxnSpPr/>
          <p:nvPr/>
        </p:nvCxnSpPr>
        <p:spPr>
          <a:xfrm flipH="1">
            <a:off x="-2593234" y="2767677"/>
            <a:ext cx="21900" cy="700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Google Shape;136;p19">
            <a:extLst>
              <a:ext uri="{FF2B5EF4-FFF2-40B4-BE49-F238E27FC236}">
                <a16:creationId xmlns:a16="http://schemas.microsoft.com/office/drawing/2014/main" id="{605E4EDD-0B85-27E3-A049-B3679556468C}"/>
              </a:ext>
            </a:extLst>
          </p:cNvPr>
          <p:cNvSpPr/>
          <p:nvPr/>
        </p:nvSpPr>
        <p:spPr>
          <a:xfrm>
            <a:off x="-8417209" y="3458750"/>
            <a:ext cx="1915200" cy="38490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7;p19">
            <a:extLst>
              <a:ext uri="{FF2B5EF4-FFF2-40B4-BE49-F238E27FC236}">
                <a16:creationId xmlns:a16="http://schemas.microsoft.com/office/drawing/2014/main" id="{385DA199-5026-68E1-DC57-28E3416F2E58}"/>
              </a:ext>
            </a:extLst>
          </p:cNvPr>
          <p:cNvSpPr/>
          <p:nvPr/>
        </p:nvSpPr>
        <p:spPr>
          <a:xfrm>
            <a:off x="-6554409" y="3458750"/>
            <a:ext cx="2760000" cy="38490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38;p19">
            <a:extLst>
              <a:ext uri="{FF2B5EF4-FFF2-40B4-BE49-F238E27FC236}">
                <a16:creationId xmlns:a16="http://schemas.microsoft.com/office/drawing/2014/main" id="{EC3D4E23-5A15-DCE2-3F88-66AE849DBCA1}"/>
              </a:ext>
            </a:extLst>
          </p:cNvPr>
          <p:cNvSpPr/>
          <p:nvPr/>
        </p:nvSpPr>
        <p:spPr>
          <a:xfrm>
            <a:off x="-3877159" y="3458750"/>
            <a:ext cx="2664900" cy="384900"/>
          </a:xfrm>
          <a:prstGeom prst="chevron">
            <a:avLst>
              <a:gd name="adj" fmla="val 50000"/>
            </a:avLst>
          </a:prstGeom>
          <a:solidFill>
            <a:srgbClr val="29838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39;p19">
            <a:extLst>
              <a:ext uri="{FF2B5EF4-FFF2-40B4-BE49-F238E27FC236}">
                <a16:creationId xmlns:a16="http://schemas.microsoft.com/office/drawing/2014/main" id="{44ACC00C-E050-3F5A-2F7D-4DB49583F138}"/>
              </a:ext>
            </a:extLst>
          </p:cNvPr>
          <p:cNvSpPr/>
          <p:nvPr/>
        </p:nvSpPr>
        <p:spPr>
          <a:xfrm>
            <a:off x="-1275009" y="3458750"/>
            <a:ext cx="1208100" cy="384900"/>
          </a:xfrm>
          <a:prstGeom prst="chevron">
            <a:avLst>
              <a:gd name="adj" fmla="val 50000"/>
            </a:avLst>
          </a:prstGeom>
          <a:solidFill>
            <a:srgbClr val="A0182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140;p19">
            <a:extLst>
              <a:ext uri="{FF2B5EF4-FFF2-40B4-BE49-F238E27FC236}">
                <a16:creationId xmlns:a16="http://schemas.microsoft.com/office/drawing/2014/main" id="{89202AF1-824D-62E6-9FD7-892BE0514573}"/>
              </a:ext>
            </a:extLst>
          </p:cNvPr>
          <p:cNvCxnSpPr/>
          <p:nvPr/>
        </p:nvCxnSpPr>
        <p:spPr>
          <a:xfrm flipH="1">
            <a:off x="-5812034" y="3843650"/>
            <a:ext cx="4800" cy="821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" name="Google Shape;141;p19">
            <a:extLst>
              <a:ext uri="{FF2B5EF4-FFF2-40B4-BE49-F238E27FC236}">
                <a16:creationId xmlns:a16="http://schemas.microsoft.com/office/drawing/2014/main" id="{B8A1D8FA-CD5D-50C9-9401-931148AF1A37}"/>
              </a:ext>
            </a:extLst>
          </p:cNvPr>
          <p:cNvSpPr txBox="1"/>
          <p:nvPr/>
        </p:nvSpPr>
        <p:spPr>
          <a:xfrm>
            <a:off x="-5835309" y="4233650"/>
            <a:ext cx="110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142;p19">
            <a:extLst>
              <a:ext uri="{FF2B5EF4-FFF2-40B4-BE49-F238E27FC236}">
                <a16:creationId xmlns:a16="http://schemas.microsoft.com/office/drawing/2014/main" id="{A0D12FE8-E985-DC78-E140-0C5A45131595}"/>
              </a:ext>
            </a:extLst>
          </p:cNvPr>
          <p:cNvSpPr txBox="1"/>
          <p:nvPr/>
        </p:nvSpPr>
        <p:spPr>
          <a:xfrm>
            <a:off x="-1582584" y="4298875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11.03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Google Shape;143;p19">
            <a:extLst>
              <a:ext uri="{FF2B5EF4-FFF2-40B4-BE49-F238E27FC236}">
                <a16:creationId xmlns:a16="http://schemas.microsoft.com/office/drawing/2014/main" id="{05D90FA1-6DA3-E76A-A13A-F0D453C26F53}"/>
              </a:ext>
            </a:extLst>
          </p:cNvPr>
          <p:cNvSpPr txBox="1"/>
          <p:nvPr/>
        </p:nvSpPr>
        <p:spPr>
          <a:xfrm>
            <a:off x="-3674584" y="2749150"/>
            <a:ext cx="103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10.03</a:t>
            </a:r>
            <a:endParaRPr sz="16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1" name="Google Shape;144;p19">
            <a:extLst>
              <a:ext uri="{FF2B5EF4-FFF2-40B4-BE49-F238E27FC236}">
                <a16:creationId xmlns:a16="http://schemas.microsoft.com/office/drawing/2014/main" id="{146907F4-7587-2E73-26CC-38C32E06E1DB}"/>
              </a:ext>
            </a:extLst>
          </p:cNvPr>
          <p:cNvCxnSpPr/>
          <p:nvPr/>
        </p:nvCxnSpPr>
        <p:spPr>
          <a:xfrm flipH="1">
            <a:off x="-547584" y="3843650"/>
            <a:ext cx="4800" cy="821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75B95-CBA2-E5BE-AC27-0C1A65B92D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mtClean="0"/>
              <a:t>7</a:t>
            </a:fld>
            <a:endParaRPr lang="b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90972" flipH="1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426E8C-EC0D-BBC1-9582-070E79CD63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 smtClean="0"/>
              <a:t>8</a:t>
            </a:fld>
            <a:endParaRPr lang="b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251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 Medium</vt:lpstr>
      <vt:lpstr>Montserrat SemiBold</vt:lpstr>
      <vt:lpstr>Arial</vt:lpstr>
      <vt:lpstr>Montserrat</vt:lpstr>
      <vt:lpstr>Simple Light</vt:lpstr>
      <vt:lpstr>Security Breach</vt:lpstr>
      <vt:lpstr>Нашият екип</vt:lpstr>
      <vt:lpstr>PowerPoint Presentation</vt:lpstr>
      <vt:lpstr>Технологии, които използвахме</vt:lpstr>
      <vt:lpstr>Процесът на работа</vt:lpstr>
      <vt:lpstr>PowerPoint Presentation</vt:lpstr>
      <vt:lpstr>Live demo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Име на проект</dc:title>
  <cp:lastModifiedBy>Gabriel</cp:lastModifiedBy>
  <cp:revision>33</cp:revision>
  <dcterms:modified xsi:type="dcterms:W3CDTF">2023-03-11T05:29:26Z</dcterms:modified>
</cp:coreProperties>
</file>